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24" r:id="rId4"/>
    <p:sldId id="282" r:id="rId5"/>
    <p:sldId id="304" r:id="rId6"/>
    <p:sldId id="328" r:id="rId7"/>
    <p:sldId id="313" r:id="rId8"/>
    <p:sldId id="259" r:id="rId9"/>
    <p:sldId id="315" r:id="rId10"/>
    <p:sldId id="317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293" r:id="rId26"/>
    <p:sldId id="319" r:id="rId27"/>
    <p:sldId id="321" r:id="rId28"/>
    <p:sldId id="285" r:id="rId29"/>
    <p:sldId id="32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64" autoAdjust="0"/>
  </p:normalViewPr>
  <p:slideViewPr>
    <p:cSldViewPr>
      <p:cViewPr varScale="1">
        <p:scale>
          <a:sx n="81" d="100"/>
          <a:sy n="81" d="100"/>
        </p:scale>
        <p:origin x="8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018DD-5BC8-481C-88B8-A641F5306D47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B190F-11A8-42E5-ADDD-117E0438A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B%D0%B8%D1%81%D1%82" TargetMode="External"/><Relationship Id="rId13" Type="http://schemas.openxmlformats.org/officeDocument/2006/relationships/hyperlink" Target="https://ru.wikipedia.org/wiki/%D0%9F%D1%80%D0%BE%D0%BF%D0%BE%D0%BB%D0%B8%D1%81" TargetMode="External"/><Relationship Id="rId18" Type="http://schemas.openxmlformats.org/officeDocument/2006/relationships/hyperlink" Target="https://ru.wikipedia.org/wiki/%D0%91%D0%B5%D1%80%D1%91%D0%B7%D0%B0" TargetMode="External"/><Relationship Id="rId3" Type="http://schemas.openxmlformats.org/officeDocument/2006/relationships/image" Target="../media/image11.jpeg"/><Relationship Id="rId21" Type="http://schemas.openxmlformats.org/officeDocument/2006/relationships/hyperlink" Target="https://ru.wikipedia.org/wiki/%D0%9F%D0%B0%D0%B4%D1%8C_(%D0%BF%D1%87%D0%B5%D0%BB%D0%BE%D0%B2%D0%BE%D0%B4%D1%81%D1%82%D0%B2%D0%BE)" TargetMode="External"/><Relationship Id="rId7" Type="http://schemas.openxmlformats.org/officeDocument/2006/relationships/hyperlink" Target="https://ru.wikipedia.org/wiki/%D0%A6%D0%B2%D0%B5%D1%82%D0%BE%D0%BA" TargetMode="External"/><Relationship Id="rId12" Type="http://schemas.openxmlformats.org/officeDocument/2006/relationships/hyperlink" Target="https://ru.wikipedia.org/wiki/%D0%9F%D0%B5%D1%80%D0%B3%D0%B0" TargetMode="External"/><Relationship Id="rId17" Type="http://schemas.openxmlformats.org/officeDocument/2006/relationships/hyperlink" Target="https://ru.wikipedia.org/wiki/%D0%91%D0%B0%D1%80%D0%B1%D0%B0%D1%80%D0%B8%D1%81" TargetMode="External"/><Relationship Id="rId25" Type="http://schemas.openxmlformats.org/officeDocument/2006/relationships/image" Target="../media/image15.jpg"/><Relationship Id="rId2" Type="http://schemas.openxmlformats.org/officeDocument/2006/relationships/image" Target="../media/image10.jpeg"/><Relationship Id="rId16" Type="http://schemas.openxmlformats.org/officeDocument/2006/relationships/hyperlink" Target="https://ru.wikipedia.org/wiki/%D0%90%D0%BD%D1%85%D1%83%D0%B7%D0%B0_%D0%BB%D0%B5%D0%BA%D0%B0%D1%80%D1%81%D1%82%D0%B2%D0%B5%D0%BD%D0%BD%D0%B0%D1%8F" TargetMode="External"/><Relationship Id="rId20" Type="http://schemas.openxmlformats.org/officeDocument/2006/relationships/hyperlink" Target="https://ru.wikipedia.org/wiki/%D0%91%D0%BE%D1%8F%D1%80%D1%8B%D1%88%D0%BD%D0%B8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1%8B%D0%BB%D1%8C%D1%86%D0%B0" TargetMode="External"/><Relationship Id="rId11" Type="http://schemas.openxmlformats.org/officeDocument/2006/relationships/hyperlink" Target="https://ru.wikipedia.org/wiki/%D0%9C%D1%91%D0%B4" TargetMode="External"/><Relationship Id="rId24" Type="http://schemas.openxmlformats.org/officeDocument/2006/relationships/image" Target="../media/image14.jpeg"/><Relationship Id="rId5" Type="http://schemas.openxmlformats.org/officeDocument/2006/relationships/hyperlink" Target="https://ru.wikipedia.org/wiki/%D0%9D%D0%B5%D0%BA%D1%82%D0%B0%D1%80_(%D1%81%D0%B0%D1%85%D0%B0%D1%80%D0%B8%D1%81%D1%82%D1%8B%D0%B9_%D1%81%D0%BE%D0%BA)" TargetMode="External"/><Relationship Id="rId15" Type="http://schemas.openxmlformats.org/officeDocument/2006/relationships/hyperlink" Target="https://ru.wikipedia.org/wiki/%D0%90%D0%BC%D0%BE%D1%80%D1%84%D0%B0_%D0%BA%D1%83%D1%81%D1%82%D0%B0%D1%80%D0%BD%D0%B8%D0%BA%D0%BE%D0%B2%D0%B0%D1%8F" TargetMode="External"/><Relationship Id="rId23" Type="http://schemas.openxmlformats.org/officeDocument/2006/relationships/image" Target="../media/image13.jpeg"/><Relationship Id="rId10" Type="http://schemas.openxmlformats.org/officeDocument/2006/relationships/hyperlink" Target="https://ru.wikipedia.org/wiki/%D0%A3%D0%BB%D0%B5%D0%B9" TargetMode="External"/><Relationship Id="rId19" Type="http://schemas.openxmlformats.org/officeDocument/2006/relationships/hyperlink" Target="https://ru.wikipedia.org/w/index.php?title=%D0%9F%D1%8B%D0%BB%D1%8C%D1%86%D0%B5%D0%BD%D0%BE%D1%81%D1%8B&amp;action=edit&amp;redlink=1" TargetMode="External"/><Relationship Id="rId4" Type="http://schemas.openxmlformats.org/officeDocument/2006/relationships/hyperlink" Target="https://ru.wikipedia.org/wiki/%D0%9C%D0%B5%D0%B4%D0%BE%D0%BD%D0%BE%D1%81%D0%BD%D0%B0%D1%8F_%D0%BF%D1%87%D0%B5%D0%BB%D0%B0" TargetMode="External"/><Relationship Id="rId9" Type="http://schemas.openxmlformats.org/officeDocument/2006/relationships/hyperlink" Target="https://ru.wikipedia.org/wiki/%D0%9F%D0%BE%D0%B1%D0%B5%D0%B3_(%D0%B1%D0%BE%D1%82%D0%B0%D0%BD%D0%B8%D0%BA%D0%B0)" TargetMode="External"/><Relationship Id="rId14" Type="http://schemas.openxmlformats.org/officeDocument/2006/relationships/hyperlink" Target="https://ru.wikipedia.org/wiki/%D0%9F%D1%87%D0%B5%D0%BB%D0%BE%D0%B2%D0%BE%D0%B4%D1%81%D1%82%D0%B2%D0%BE" TargetMode="External"/><Relationship Id="rId2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5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hyperlink" Target="https://ecoportal.info/category/fauna/" TargetMode="External"/><Relationship Id="rId4" Type="http://schemas.openxmlformats.org/officeDocument/2006/relationships/hyperlink" Target="https://ecoportal.info/category/flora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357430"/>
            <a:ext cx="9001000" cy="1503618"/>
          </a:xfrm>
        </p:spPr>
        <p:txBody>
          <a:bodyPr>
            <a:noAutofit/>
          </a:bodyPr>
          <a:lstStyle/>
          <a:p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r>
              <a:rPr lang="ru-RU" sz="3200" b="1" dirty="0">
                <a:latin typeface="Georgia" pitchFamily="18" charset="0"/>
              </a:rPr>
              <a:t>«Организация проектной деятельности  учащихся на уроках биологии в рамках </a:t>
            </a:r>
            <a:br>
              <a:rPr lang="ru-RU" sz="3200" b="1" dirty="0">
                <a:latin typeface="Georgia" pitchFamily="18" charset="0"/>
              </a:rPr>
            </a:br>
            <a:r>
              <a:rPr lang="ru-RU" sz="3200" b="1" dirty="0">
                <a:latin typeface="Georgia" pitchFamily="18" charset="0"/>
              </a:rPr>
              <a:t>ФГОС  ООО»</a:t>
            </a: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r>
              <a:rPr lang="ru-RU" sz="1800" b="1" dirty="0">
                <a:latin typeface="Georgia" pitchFamily="18" charset="0"/>
              </a:rPr>
              <a:t>Руководитель: учитель биологии</a:t>
            </a:r>
            <a:br>
              <a:rPr lang="ru-RU" sz="1800" b="1" dirty="0">
                <a:latin typeface="Georgia" pitchFamily="18" charset="0"/>
              </a:rPr>
            </a:br>
            <a:r>
              <a:rPr lang="ru-RU" sz="1800" b="1" dirty="0">
                <a:latin typeface="Georgia" pitchFamily="18" charset="0"/>
              </a:rPr>
              <a:t> ЧОУ «Школа народного искусства Императрицы Александры Федоровны» </a:t>
            </a:r>
            <a:br>
              <a:rPr lang="ru-RU" sz="1800" b="1" dirty="0">
                <a:latin typeface="Georgia" pitchFamily="18" charset="0"/>
              </a:rPr>
            </a:br>
            <a:r>
              <a:rPr lang="ru-RU" sz="1800" b="1" dirty="0">
                <a:latin typeface="Georgia" pitchFamily="18" charset="0"/>
              </a:rPr>
              <a:t>Елена Дмитриевна Семенская</a:t>
            </a:r>
            <a:br>
              <a:rPr lang="ru-RU" sz="1800" b="1" dirty="0">
                <a:latin typeface="Georgia" pitchFamily="18" charset="0"/>
              </a:rPr>
            </a:br>
            <a:br>
              <a:rPr lang="ru-RU" sz="1800" b="1" dirty="0">
                <a:latin typeface="Georgia" pitchFamily="18" charset="0"/>
              </a:rPr>
            </a:br>
            <a:br>
              <a:rPr lang="ru-RU" sz="1800" b="1" dirty="0">
                <a:latin typeface="Georgia" pitchFamily="18" charset="0"/>
              </a:rPr>
            </a:br>
            <a:r>
              <a:rPr lang="ru-RU" sz="1800" b="1" dirty="0">
                <a:latin typeface="Georgia" pitchFamily="18" charset="0"/>
              </a:rPr>
              <a:t>2020 год</a:t>
            </a:r>
            <a:br>
              <a:rPr lang="ru-RU" sz="1800" b="1" dirty="0">
                <a:latin typeface="Georgia" pitchFamily="18" charset="0"/>
              </a:rPr>
            </a:br>
            <a:br>
              <a:rPr lang="ru-RU" sz="1800" b="1" dirty="0">
                <a:latin typeface="Georgia" pitchFamily="18" charset="0"/>
              </a:rPr>
            </a:br>
            <a:br>
              <a:rPr lang="ru-RU" sz="18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br>
              <a:rPr lang="ru-RU" sz="3200" b="1" dirty="0">
                <a:latin typeface="Georgia" pitchFamily="18" charset="0"/>
              </a:rPr>
            </a:br>
            <a:endParaRPr lang="ru-RU" sz="32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01000" cy="1872207"/>
          </a:xfrm>
        </p:spPr>
        <p:txBody>
          <a:bodyPr>
            <a:noAutofit/>
          </a:bodyPr>
          <a:lstStyle/>
          <a:p>
            <a:r>
              <a:rPr lang="ru-RU" sz="3200" dirty="0"/>
              <a:t>Девиз проектной деятельности</a:t>
            </a:r>
            <a:endParaRPr lang="ru-RU" sz="3200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b="1" i="1" dirty="0">
                <a:solidFill>
                  <a:schemeClr val="tx1"/>
                </a:solidFill>
              </a:rPr>
              <a:t>«Скажи – и я забуду. Покажи – и я запомню. Вовлеки – и я научусь».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                     (китайская пословица)</a:t>
            </a:r>
          </a:p>
          <a:p>
            <a:endParaRPr lang="ru-RU" sz="2000" dirty="0"/>
          </a:p>
          <a:p>
            <a:pPr algn="l"/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5" name="Picture 2" descr="Учебник географии 7 класс коринская - Все релизы 2014 г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857760"/>
            <a:ext cx="1928794" cy="1753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893018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Актуальность темы</a:t>
            </a:r>
            <a:r>
              <a:rPr lang="ru-RU" sz="2800" dirty="0">
                <a:latin typeface="Georgia" pitchFamily="18" charset="0"/>
              </a:rPr>
              <a:t>: Согласно ФГОС второго поколения, основным подходом в современном образовании является деятельностный подход. А всесторонне реализовать данный подход позволяет проектная деятельность. </a:t>
            </a:r>
          </a:p>
          <a:p>
            <a:endParaRPr lang="ru-RU" sz="2800" b="1" i="1" dirty="0">
              <a:latin typeface="Georgia" pitchFamily="18" charset="0"/>
            </a:endParaRPr>
          </a:p>
          <a:p>
            <a:r>
              <a:rPr lang="ru-RU" sz="2800" b="1" i="1" dirty="0">
                <a:latin typeface="Georgia" pitchFamily="18" charset="0"/>
              </a:rPr>
              <a:t>Проектная деятельность </a:t>
            </a:r>
            <a:r>
              <a:rPr lang="ru-RU" sz="2800" dirty="0">
                <a:latin typeface="Georgia" pitchFamily="18" charset="0"/>
              </a:rPr>
              <a:t>является частью самостоятельной работы учащихся. Качественно выполненный проект – это поэтапное планирование своих действий, отслеживание результатов своей работы. </a:t>
            </a:r>
          </a:p>
        </p:txBody>
      </p:sp>
    </p:spTree>
    <p:extLst>
      <p:ext uri="{BB962C8B-B14F-4D97-AF65-F5344CB8AC3E}">
        <p14:creationId xmlns:p14="http://schemas.microsoft.com/office/powerpoint/2010/main" val="1669595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893018"/>
            <a:ext cx="820891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Этапы проектной деятельности </a:t>
            </a:r>
            <a:r>
              <a:rPr lang="ru-RU" sz="2400" b="1" dirty="0">
                <a:latin typeface="Georgia" pitchFamily="18" charset="0"/>
              </a:rPr>
              <a:t>: </a:t>
            </a:r>
          </a:p>
          <a:p>
            <a:r>
              <a:rPr lang="ru-RU" sz="2400" b="1" dirty="0">
                <a:latin typeface="Georgia" pitchFamily="18" charset="0"/>
              </a:rPr>
              <a:t>1. Постановка проблемы. </a:t>
            </a:r>
            <a:r>
              <a:rPr lang="ru-RU" sz="2400" i="1" dirty="0">
                <a:latin typeface="Georgia" pitchFamily="18" charset="0"/>
              </a:rPr>
              <a:t>Проблема может идти от ребенка, а может направляться учителем. </a:t>
            </a:r>
          </a:p>
          <a:p>
            <a:r>
              <a:rPr lang="ru-RU" sz="2400" b="1" dirty="0">
                <a:latin typeface="Georgia" pitchFamily="18" charset="0"/>
              </a:rPr>
              <a:t>2. Тема проекта. </a:t>
            </a:r>
            <a:r>
              <a:rPr lang="ru-RU" sz="2400" i="1" dirty="0">
                <a:latin typeface="Georgia" pitchFamily="18" charset="0"/>
              </a:rPr>
              <a:t>Тема (название проекта) должна отражать его основную идею. После того как из ряда поставленных проблемных вопросов был выбран наиболее значимый, определяется цель проекта.</a:t>
            </a:r>
          </a:p>
          <a:p>
            <a:r>
              <a:rPr lang="ru-RU" sz="2400" b="1" dirty="0">
                <a:latin typeface="Georgia" pitchFamily="18" charset="0"/>
              </a:rPr>
              <a:t>3. Цель проекта. </a:t>
            </a:r>
          </a:p>
          <a:p>
            <a:r>
              <a:rPr lang="ru-RU" sz="2400" b="1" dirty="0">
                <a:latin typeface="Georgia" pitchFamily="18" charset="0"/>
              </a:rPr>
              <a:t>4. Задачи проекта. </a:t>
            </a:r>
          </a:p>
          <a:p>
            <a:r>
              <a:rPr lang="ru-RU" sz="2400" b="1" dirty="0">
                <a:latin typeface="Georgia" pitchFamily="18" charset="0"/>
              </a:rPr>
              <a:t>5. Гипотеза.</a:t>
            </a: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i="1" dirty="0">
                <a:latin typeface="Georgia" pitchFamily="18" charset="0"/>
                <a:ea typeface="Times New Roman"/>
              </a:rPr>
              <a:t>Гипотезу выдвигают исходя из цели.</a:t>
            </a:r>
            <a:endParaRPr lang="ru-RU" sz="2400" b="1" i="1" dirty="0">
              <a:latin typeface="Georgia" pitchFamily="18" charset="0"/>
            </a:endParaRPr>
          </a:p>
          <a:p>
            <a:r>
              <a:rPr lang="ru-RU" sz="2400" b="1" dirty="0">
                <a:latin typeface="Georgia" pitchFamily="18" charset="0"/>
              </a:rPr>
              <a:t> 6. План работы. </a:t>
            </a:r>
          </a:p>
          <a:p>
            <a:r>
              <a:rPr lang="ru-RU" sz="2400" b="1" dirty="0">
                <a:latin typeface="Georgia" pitchFamily="18" charset="0"/>
              </a:rPr>
              <a:t>7. Продукт проекта. </a:t>
            </a:r>
            <a:r>
              <a:rPr lang="ru-RU" sz="2400" i="1" dirty="0">
                <a:latin typeface="Georgia" pitchFamily="18" charset="0"/>
              </a:rPr>
              <a:t>Это материализованный итог всей работы, который подтверждает значимость проекта в современной жизни.</a:t>
            </a:r>
          </a:p>
          <a:p>
            <a:r>
              <a:rPr lang="ru-RU" sz="2400" dirty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8. Выводы (итог)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565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873357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Целью</a:t>
            </a:r>
            <a:r>
              <a:rPr lang="ru-RU" sz="2000" b="1" i="1" dirty="0">
                <a:latin typeface="Georgia" pitchFamily="18" charset="0"/>
              </a:rPr>
              <a:t> </a:t>
            </a:r>
            <a:r>
              <a:rPr lang="ru-RU" sz="2000" dirty="0">
                <a:latin typeface="Georgia" pitchFamily="18" charset="0"/>
              </a:rPr>
              <a:t>нашей работы являлась применение проектной деятельности на уроках биологии.</a:t>
            </a:r>
          </a:p>
          <a:p>
            <a:endParaRPr lang="ru-RU" sz="2000" dirty="0">
              <a:latin typeface="Georgia" pitchFamily="18" charset="0"/>
            </a:endParaRPr>
          </a:p>
          <a:p>
            <a:r>
              <a:rPr lang="ru-RU" sz="2000" dirty="0">
                <a:latin typeface="Georgia" pitchFamily="18" charset="0"/>
              </a:rPr>
              <a:t>Совместно с учащимися были поставлены следующие</a:t>
            </a:r>
            <a:r>
              <a:rPr lang="ru-RU" sz="2000" b="1" i="1" dirty="0">
                <a:latin typeface="Georgia" pitchFamily="18" charset="0"/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задачи</a:t>
            </a:r>
            <a:r>
              <a:rPr lang="ru-RU" sz="2000" dirty="0">
                <a:latin typeface="Georgia" pitchFamily="18" charset="0"/>
              </a:rPr>
              <a:t>:</a:t>
            </a:r>
          </a:p>
          <a:p>
            <a:endParaRPr lang="ru-RU" sz="2000" dirty="0">
              <a:latin typeface="Georgia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latin typeface="Georgia" pitchFamily="18" charset="0"/>
              </a:rPr>
              <a:t>Обучение планированию </a:t>
            </a:r>
            <a:r>
              <a:rPr lang="ru-RU" i="1" dirty="0">
                <a:latin typeface="Georgia" pitchFamily="18" charset="0"/>
              </a:rPr>
              <a:t>(учащийся должен уметь четко определить цель, описать основные шаги по достижению поставленной цели, концентрироваться на достижении цели, на протяжении всей работы)</a:t>
            </a:r>
            <a:r>
              <a:rPr lang="ru-RU" dirty="0">
                <a:latin typeface="Georgia" pitchFamily="18" charset="0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latin typeface="Georgia" pitchFamily="18" charset="0"/>
              </a:rPr>
              <a:t>Формирование навыков сбора и обработки информации, материалов </a:t>
            </a:r>
            <a:r>
              <a:rPr lang="ru-RU" i="1" dirty="0">
                <a:latin typeface="Georgia" pitchFamily="18" charset="0"/>
              </a:rPr>
              <a:t>(учащийся должен уметь выбрать подходящую информацию и правильно ее использовать)</a:t>
            </a:r>
            <a:r>
              <a:rPr lang="ru-RU" dirty="0">
                <a:latin typeface="Georgia" pitchFamily="18" charset="0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latin typeface="Georgia" pitchFamily="18" charset="0"/>
              </a:rPr>
              <a:t>Умение анализировать </a:t>
            </a:r>
            <a:r>
              <a:rPr lang="ru-RU" i="1" dirty="0">
                <a:latin typeface="Georgia" pitchFamily="18" charset="0"/>
              </a:rPr>
              <a:t>(креативность и критическое мышление)</a:t>
            </a:r>
            <a:r>
              <a:rPr lang="ru-RU" dirty="0">
                <a:latin typeface="Georgia" pitchFamily="18" charset="0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latin typeface="Georgia" pitchFamily="18" charset="0"/>
              </a:rPr>
              <a:t>Умение составлять письменный отчет </a:t>
            </a:r>
            <a:r>
              <a:rPr lang="ru-RU" i="1" dirty="0">
                <a:latin typeface="Georgia" pitchFamily="18" charset="0"/>
              </a:rPr>
              <a:t>(учащийся должен уметь составлять план работы, презентовать четко информацию)</a:t>
            </a:r>
            <a:r>
              <a:rPr lang="ru-RU" dirty="0">
                <a:latin typeface="Georgia" pitchFamily="18" charset="0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latin typeface="Georgia" pitchFamily="18" charset="0"/>
              </a:rPr>
              <a:t>Формирование позитивного отношения к работе </a:t>
            </a:r>
            <a:r>
              <a:rPr lang="ru-RU" i="1" dirty="0">
                <a:latin typeface="Georgia" pitchFamily="18" charset="0"/>
              </a:rPr>
              <a:t>(учащийся должен проявлять инициативу, стараться выполнить работу в срок в соответствии с установленным планом и графиком работы)</a:t>
            </a:r>
            <a:r>
              <a:rPr lang="ru-RU" dirty="0">
                <a:latin typeface="Georgia" pitchFamily="18" charset="0"/>
              </a:rPr>
              <a:t>.</a:t>
            </a:r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595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01000" cy="1872207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Georgia" pitchFamily="18" charset="0"/>
              </a:rPr>
              <a:t>Правила выбора темы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71472" y="1714489"/>
            <a:ext cx="792961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1.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Тема должна быть интересна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2.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Тема должна быть выполнима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3.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Увлечь другого может лишь тот, кто увлечен сам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4.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Тема должна быть оригинальной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5.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Тема должна быть такой, чтобы работа могла быть выполнена относительно быстро.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6.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Тема должна быть доступной.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7.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Сочетание желаний и возможностей.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571472" y="1071544"/>
          <a:ext cx="8143932" cy="5512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4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FF0000"/>
                          </a:solidFill>
                        </a:rPr>
                        <a:t>ученик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FF0000"/>
                          </a:solidFill>
                        </a:rPr>
                        <a:t>учитель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567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Определяет цель деятельности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Помогает определить цель деятельности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567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Открывает новые знания или способы деятельности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Рекомендует источники получения информации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567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Экспериментирует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Предлагает возможные формы работы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7856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Выбирает пути решения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Содействует прогнозированию результатов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5567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Активен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Создает условия для активности школьника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7856"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Несёт ответственность за свою деятельность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Помогает оценить полученный результат, выявить недостатки.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5786" y="285728"/>
            <a:ext cx="8001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Структура деятельности учителя и школьника</a:t>
            </a:r>
          </a:p>
        </p:txBody>
      </p:sp>
    </p:spTree>
    <p:extLst>
      <p:ext uri="{BB962C8B-B14F-4D97-AF65-F5344CB8AC3E}">
        <p14:creationId xmlns:p14="http://schemas.microsoft.com/office/powerpoint/2010/main" val="1669595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11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Материалы нашего исследования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>
                <a:latin typeface="Georgia" pitchFamily="18" charset="0"/>
              </a:rPr>
              <a:t>Материалы проектной деятельности рассматривались на уроках биологии в 5- 10 классах. </a:t>
            </a:r>
          </a:p>
          <a:p>
            <a:pPr marL="0" indent="0" algn="just">
              <a:buNone/>
            </a:pPr>
            <a:endParaRPr lang="ru-RU" sz="3000" dirty="0">
              <a:latin typeface="Georgia" pitchFamily="18" charset="0"/>
            </a:endParaRPr>
          </a:p>
          <a:p>
            <a:pPr marL="0" indent="0" algn="ctr">
              <a:buNone/>
            </a:pPr>
            <a:r>
              <a:rPr lang="ru-RU" sz="3000" b="1" dirty="0">
                <a:latin typeface="Georgia" pitchFamily="18" charset="0"/>
              </a:rPr>
              <a:t>Проекты </a:t>
            </a:r>
          </a:p>
          <a:p>
            <a:pPr marL="0" indent="0" algn="ctr">
              <a:buNone/>
            </a:pPr>
            <a:endParaRPr lang="ru-RU" sz="3000" dirty="0">
              <a:latin typeface="Georgia" pitchFamily="18" charset="0"/>
            </a:endParaRPr>
          </a:p>
          <a:p>
            <a:r>
              <a:rPr lang="ru-RU" sz="3000" dirty="0">
                <a:latin typeface="Georgia" pitchFamily="18" charset="0"/>
              </a:rPr>
              <a:t>по содержанию </a:t>
            </a:r>
            <a:r>
              <a:rPr lang="ru-RU" sz="3000" b="1" i="1" dirty="0">
                <a:latin typeface="Georgia" pitchFamily="18" charset="0"/>
              </a:rPr>
              <a:t>информационные</a:t>
            </a:r>
            <a:r>
              <a:rPr lang="ru-RU" sz="3000" dirty="0">
                <a:latin typeface="Georgia" pitchFamily="18" charset="0"/>
              </a:rPr>
              <a:t> </a:t>
            </a:r>
          </a:p>
          <a:p>
            <a:r>
              <a:rPr lang="ru-RU" sz="3000" dirty="0">
                <a:latin typeface="Georgia" pitchFamily="18" charset="0"/>
              </a:rPr>
              <a:t>по форме </a:t>
            </a:r>
            <a:r>
              <a:rPr lang="ru-RU" sz="3000" b="1" i="1" dirty="0">
                <a:latin typeface="Georgia" pitchFamily="18" charset="0"/>
              </a:rPr>
              <a:t>индивидуальные</a:t>
            </a:r>
            <a:r>
              <a:rPr lang="ru-RU" sz="3000" dirty="0">
                <a:latin typeface="Georgia" pitchFamily="18" charset="0"/>
              </a:rPr>
              <a:t> </a:t>
            </a:r>
          </a:p>
          <a:p>
            <a:r>
              <a:rPr lang="ru-RU" sz="3000" dirty="0">
                <a:latin typeface="Georgia" pitchFamily="18" charset="0"/>
              </a:rPr>
              <a:t>по продолжительности </a:t>
            </a:r>
            <a:r>
              <a:rPr lang="ru-RU" sz="3000" b="1" i="1" dirty="0">
                <a:latin typeface="Georgia" pitchFamily="18" charset="0"/>
              </a:rPr>
              <a:t>краткосрочные</a:t>
            </a:r>
            <a:endParaRPr lang="ru-RU" sz="3000" dirty="0">
              <a:latin typeface="Georgia" pitchFamily="18" charset="0"/>
            </a:endParaRPr>
          </a:p>
          <a:p>
            <a:pPr>
              <a:buNone/>
            </a:pPr>
            <a:br>
              <a:rPr lang="ru-RU" dirty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5561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1244"/>
            <a:ext cx="8956186" cy="1069941"/>
          </a:xfrm>
        </p:spPr>
        <p:txBody>
          <a:bodyPr>
            <a:noAutofit/>
          </a:bodyPr>
          <a:lstStyle/>
          <a:p>
            <a:pPr algn="l"/>
            <a:r>
              <a:rPr lang="ru-RU" sz="3200" b="1" dirty="0"/>
              <a:t>            5 класс. Раздел</a:t>
            </a:r>
            <a:r>
              <a:rPr lang="ru-RU" sz="3200" dirty="0"/>
              <a:t>: </a:t>
            </a:r>
            <a:r>
              <a:rPr lang="ru-RU" sz="3200" b="1" dirty="0"/>
              <a:t>Царство Грибы.</a:t>
            </a:r>
            <a:br>
              <a:rPr lang="ru-RU" sz="3200" b="1" dirty="0"/>
            </a:br>
            <a:endParaRPr lang="ru-RU" sz="3200" b="1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859468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b="1" dirty="0"/>
              <a:t>Проектная работа</a:t>
            </a:r>
            <a:r>
              <a:rPr lang="ru-RU" dirty="0"/>
              <a:t>:</a:t>
            </a:r>
            <a:r>
              <a:rPr lang="ru-RU" sz="2000" b="1" dirty="0"/>
              <a:t> Грибы – польза и вред.</a:t>
            </a:r>
          </a:p>
          <a:p>
            <a:pPr marL="274320" lvl="0" indent="-274320" algn="just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000" b="1" dirty="0"/>
              <a:t>Выполнила Александра Ожогина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E2FA3E-9D2D-43D4-962D-677866547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48" y="2129643"/>
            <a:ext cx="3003268" cy="44371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5756AB-D12F-4437-9CDE-C490D21D4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225" y="2129643"/>
            <a:ext cx="3360702" cy="44371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6E399D-A4B6-4DBA-8642-FFF5F6DC9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736" y="568060"/>
            <a:ext cx="1695450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3"/>
            <a:ext cx="9001000" cy="1166378"/>
          </a:xfrm>
        </p:spPr>
        <p:txBody>
          <a:bodyPr>
            <a:noAutofit/>
          </a:bodyPr>
          <a:lstStyle/>
          <a:p>
            <a:pPr algn="l"/>
            <a:r>
              <a:rPr lang="ru-RU" sz="2000" b="1" dirty="0"/>
              <a:t>       5 класс. Раздел</a:t>
            </a:r>
            <a:r>
              <a:rPr lang="ru-RU" sz="2000" dirty="0"/>
              <a:t>: </a:t>
            </a:r>
            <a:r>
              <a:rPr lang="ru-RU" sz="2000" b="1" dirty="0"/>
              <a:t>Царство Растения. Отдел Покрытосеменные. </a:t>
            </a:r>
            <a:br>
              <a:rPr lang="ru-RU" sz="2000" b="1" dirty="0"/>
            </a:br>
            <a:r>
              <a:rPr lang="ru-RU" sz="2000" b="1" dirty="0"/>
              <a:t>       Зачем растениям цветки? Выполнил  Александр Полежаев</a:t>
            </a:r>
            <a:br>
              <a:rPr lang="ru-RU" sz="2800" b="1" dirty="0"/>
            </a:br>
            <a:endParaRPr lang="ru-RU" sz="2800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285852" y="7101406"/>
            <a:ext cx="7534620" cy="258827"/>
          </a:xfrm>
        </p:spPr>
        <p:txBody>
          <a:bodyPr>
            <a:normAutofit fontScale="62500" lnSpcReduction="20000"/>
          </a:bodyPr>
          <a:lstStyle/>
          <a:p>
            <a:endParaRPr lang="ru-RU" sz="2000" dirty="0"/>
          </a:p>
          <a:p>
            <a:pPr algn="l"/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1643050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742B55-D4F7-4AB6-97FC-05879DADB508}"/>
              </a:ext>
            </a:extLst>
          </p:cNvPr>
          <p:cNvSpPr/>
          <p:nvPr/>
        </p:nvSpPr>
        <p:spPr>
          <a:xfrm>
            <a:off x="323528" y="1340768"/>
            <a:ext cx="8496944" cy="3613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Наша семья эту весну проводит на даче. В нашем саду зацветает много цветов и деревьев. Цветут вишни, черёмуха, незабудки, тюльпаны, клён, нарциссы, ветреницы и другие растения. Мне они очень нравятся.</a:t>
            </a:r>
            <a:endParaRPr lang="ru-RU" sz="1400" b="1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1400" dirty="0">
                <a:solidFill>
                  <a:srgbClr val="444444"/>
                </a:solidFill>
                <a:latin typeface="Liberation Sans"/>
                <a:ea typeface="Liberation Sans"/>
                <a:cs typeface="Liberation Sans"/>
              </a:rPr>
              <a:t>У многих растений есть цветы. Они необходимы для продолжения рода, чтобы растения могли оставить после себя потомство. Цветок состоит из пестика, в котором находится завязь, и тычинок, на которых размещены пыльники с пыльцой. Чтобы плод появился, нужно пыльце попасть на пестик. Одним растениям в этом помогают насекомые, а другим – ветер. Насекомые садятся на цветок и спускаются по лепесткам вниз к центру цветка, где собирают нектар. По пути насекомые задевают тычинки и уносят на своих тельцах пыльцу. Эта пыльца переносится ими на пестик другого растения такого же вида. Попав на пестик, пыльца перемещается к завязи. Затем из завязи развивается плод, а из него со временем новое растение. Так же действует и ветер, то есть переносит пыльцу одного цветка на цветок другого растения этого же вида.</a:t>
            </a:r>
            <a:endParaRPr lang="ru-RU" sz="1400" b="1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1400" dirty="0">
                <a:solidFill>
                  <a:srgbClr val="444444"/>
                </a:solidFill>
                <a:latin typeface="Arial" panose="020B0604020202020204" pitchFamily="34" charset="0"/>
              </a:rPr>
              <a:t>Я каждый день наблюдаю за пчёлами и шмелями как они летают от одного цветка к другому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  <a:endParaRPr lang="ru-RU" b="1" dirty="0">
              <a:solidFill>
                <a:srgbClr val="444444"/>
              </a:solidFill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5AFDD7-BCA5-4871-B23F-D0C1D52361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3988" y="5172038"/>
            <a:ext cx="2123728" cy="14059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45EDBF-33E5-40CC-8510-09A74EADD9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9952" y="5063115"/>
            <a:ext cx="2141660" cy="16062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9C3BA8-3C37-4665-A939-DB896DB63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88" y="17978"/>
            <a:ext cx="111760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F1BD1-D346-499B-8322-87C1C695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E033F9CF-7F31-4128-81AF-B49DAC7F7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525" y="1844824"/>
            <a:ext cx="1903750" cy="3141514"/>
          </a:xfrm>
        </p:spPr>
      </p:pic>
      <p:pic>
        <p:nvPicPr>
          <p:cNvPr id="8" name="Picture 4" descr=" ">
            <a:extLst>
              <a:ext uri="{FF2B5EF4-FFF2-40B4-BE49-F238E27FC236}">
                <a16:creationId xmlns:a16="http://schemas.microsoft.com/office/drawing/2014/main" id="{D300BD22-9B23-4078-AB4B-92DD6CA1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147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 ">
            <a:extLst>
              <a:ext uri="{FF2B5EF4-FFF2-40B4-BE49-F238E27FC236}">
                <a16:creationId xmlns:a16="http://schemas.microsoft.com/office/drawing/2014/main" id="{2180EFDD-E7EC-4110-A6CE-87D0CE92F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583361"/>
            <a:ext cx="9144000" cy="2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19471A-0777-48BC-A7A2-87055A36E6EA}"/>
              </a:ext>
            </a:extLst>
          </p:cNvPr>
          <p:cNvSpPr/>
          <p:nvPr/>
        </p:nvSpPr>
        <p:spPr>
          <a:xfrm>
            <a:off x="470144" y="85162"/>
            <a:ext cx="8507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5 класс. Раздел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Царство Растения. Покрытосеменные растения.</a:t>
            </a:r>
            <a:b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Медоносные растения Ленинградской области. </a:t>
            </a:r>
          </a:p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Выполнил Аркадий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</a:rPr>
              <a:t>Сысалов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E2DECD-DA83-4501-A4E5-502E43057E45}"/>
              </a:ext>
            </a:extLst>
          </p:cNvPr>
          <p:cNvSpPr/>
          <p:nvPr/>
        </p:nvSpPr>
        <p:spPr>
          <a:xfrm>
            <a:off x="179512" y="1417638"/>
            <a:ext cx="864096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Медоно́с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— растение, посещаемое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tooltip="Медоносная пчел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пчёлами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для сбора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Нектар (сахаристый сок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нектара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 tooltip="Пыльц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пыльцы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с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 tooltip="Цвето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цветков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 клейкого вещества с молодых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 tooltip="Лис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листьев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 tooltip="Побег (ботаник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побегов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 tooltip="Уле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ульях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эти продукты перерабатываются, соответственно, в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 tooltip="Мё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мёд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 tooltip="Перг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пергу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 </a:t>
            </a:r>
            <a:r>
              <a:rPr lang="ru-RU" sz="1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 tooltip="Прополи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прополис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400" dirty="0"/>
              <a:t>Список некоторых медоносных растений и свойства продуктов </a:t>
            </a:r>
            <a:r>
              <a:rPr lang="ru-RU" sz="1400" u="sng" dirty="0">
                <a:hlinkClick r:id="rId14" tooltip="Пчеловодство"/>
              </a:rPr>
              <a:t>пчеловодства</a:t>
            </a:r>
            <a:r>
              <a:rPr lang="ru-RU" sz="1400" dirty="0"/>
              <a:t>:</a:t>
            </a:r>
          </a:p>
          <a:p>
            <a:pPr lvl="0"/>
            <a:r>
              <a:rPr lang="ru-RU" sz="1400" u="sng" dirty="0" err="1">
                <a:hlinkClick r:id="rId15" tooltip="Аморфа кустарниковая"/>
              </a:rPr>
              <a:t>Аморфа</a:t>
            </a:r>
            <a:r>
              <a:rPr lang="ru-RU" sz="1400" u="sng" dirty="0">
                <a:hlinkClick r:id="rId15" tooltip="Аморфа кустарниковая"/>
              </a:rPr>
              <a:t> кустарниковая</a:t>
            </a:r>
            <a:r>
              <a:rPr lang="ru-RU" sz="1400" dirty="0"/>
              <a:t>. Посредственный медонос, но даёт много пыльцы, за короткое время пчёлы могут заполнить 2—5 рамок пергой тёмно-фиолетового цвета. Иногда пчёлы занимают ею столько сот, что остаётся мало места для кладки яиц. Поедают же пчёлы её неохотно, и во время зимовки такая перга портится, каменеет в сотах.</a:t>
            </a:r>
          </a:p>
          <a:p>
            <a:pPr lvl="0"/>
            <a:r>
              <a:rPr lang="ru-RU" sz="1400" u="sng" dirty="0" err="1">
                <a:hlinkClick r:id="rId16" tooltip="Анхуза лекарственная"/>
              </a:rPr>
              <a:t>Анхуза</a:t>
            </a:r>
            <a:r>
              <a:rPr lang="ru-RU" sz="1400" u="sng" dirty="0">
                <a:hlinkClick r:id="rId16" tooltip="Анхуза лекарственная"/>
              </a:rPr>
              <a:t> лекарственная</a:t>
            </a:r>
            <a:r>
              <a:rPr lang="ru-RU" sz="1400" dirty="0"/>
              <a:t>. Весенне-летний медонос, по выделению нектара близок к синяку обыкновенному</a:t>
            </a:r>
          </a:p>
          <a:p>
            <a:pPr lvl="0"/>
            <a:r>
              <a:rPr lang="ru-RU" sz="1400" u="sng" dirty="0">
                <a:hlinkClick r:id="rId17" tooltip="Барбарис"/>
              </a:rPr>
              <a:t>Барбарис</a:t>
            </a:r>
            <a:r>
              <a:rPr lang="ru-RU" sz="1400" dirty="0"/>
              <a:t>. В мае — июне даёт много нектара, вместе с другими лесными медоносами способствует подготовке пчелиной семьи к летним взяткам. Мёд приятный на вкус, светло-жёлтого цвета.</a:t>
            </a:r>
          </a:p>
          <a:p>
            <a:pPr lvl="0"/>
            <a:r>
              <a:rPr lang="ru-RU" sz="1400" u="sng" dirty="0">
                <a:hlinkClick r:id="rId18" tooltip="Берёза"/>
              </a:rPr>
              <a:t>Берёза</a:t>
            </a:r>
            <a:r>
              <a:rPr lang="ru-RU" sz="1400" dirty="0"/>
              <a:t>. Все виды — высокопродуктивные весенние </a:t>
            </a:r>
            <a:r>
              <a:rPr lang="ru-RU" sz="1400" u="sng" dirty="0" err="1">
                <a:hlinkClick r:id="rId19" tooltip="Пыльценосы (страница отсутствует)"/>
              </a:rPr>
              <a:t>пыльценосы</a:t>
            </a:r>
            <a:r>
              <a:rPr lang="ru-RU" sz="1400" dirty="0"/>
              <a:t>, дают наиболее ценный корм для пчёл, с высоким содержанием жиров. С молодых листьев пчёлы собирают сырьё для прополиса.</a:t>
            </a:r>
          </a:p>
          <a:p>
            <a:pPr lvl="0"/>
            <a:r>
              <a:rPr lang="ru-RU" sz="1400" u="sng" dirty="0">
                <a:hlinkClick r:id="rId20" tooltip="Боярышник"/>
              </a:rPr>
              <a:t>Боярышник</a:t>
            </a:r>
            <a:r>
              <a:rPr lang="ru-RU" sz="1400" dirty="0"/>
              <a:t>. Поздневесенний медонос, охотно посещается пчёлами.</a:t>
            </a:r>
          </a:p>
          <a:p>
            <a:endParaRPr lang="ru-RU" dirty="0"/>
          </a:p>
        </p:txBody>
      </p:sp>
      <p:pic>
        <p:nvPicPr>
          <p:cNvPr id="2056" name="Picture 8" descr=" ">
            <a:extLst>
              <a:ext uri="{FF2B5EF4-FFF2-40B4-BE49-F238E27FC236}">
                <a16:creationId xmlns:a16="http://schemas.microsoft.com/office/drawing/2014/main" id="{59D64B72-E714-452B-95EE-2FA55C6B1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8" y="1376771"/>
            <a:ext cx="9144000" cy="555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8618D42-BCE6-4975-8899-1A2E42D35E93}"/>
              </a:ext>
            </a:extLst>
          </p:cNvPr>
          <p:cNvSpPr/>
          <p:nvPr/>
        </p:nvSpPr>
        <p:spPr>
          <a:xfrm>
            <a:off x="3558" y="1324255"/>
            <a:ext cx="89609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Медоно́с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— растение, посещаемое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4" tooltip="Медоносная пчел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пчёлами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для сбора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5" tooltip="Нектар (сахаристый сок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нектара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6" tooltip="Пыльц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пыльцы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с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7" tooltip="Цвето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цветков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и клейкого вещества с молодых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8" tooltip="Лис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листьев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и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9" tooltip="Побег (ботаник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побегов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0" tooltip="Уле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ульях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эти продукты перерабатываются, соответственно, в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1" tooltip="Мё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мёд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2" tooltip="Перг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пергу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и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3" tooltip="Прополи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прополис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 медоносным свойствам относится также образование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21" tooltip="Падь (пчеловодство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пади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— сахаристых выделений некоторых насекомых. Падевые сорта мёда очень низкого качества, могут вызывать заболевание и гибель пчелиных семей.</a:t>
            </a:r>
          </a:p>
          <a:p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некоторых медоносных растений и свойства продуктов 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4" tooltip="Пчеловодств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пчеловодства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u="sng" dirty="0" err="1">
                <a:latin typeface="Times New Roman" panose="02020603050405020304" pitchFamily="18" charset="0"/>
                <a:ea typeface="Times New Roman" panose="02020603050405020304" pitchFamily="18" charset="0"/>
                <a:hlinkClick r:id="rId15" tooltip="Аморфа кустарников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Аморфа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5" tooltip="Аморфа кустарников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кустарниковая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Посредственный медонос, но даёт много пыльцы, за короткое время пчёлы могут заполнить 2—5 рамок пергой тёмно-фиолетового цвета. Иногда пчёлы занимают ею столько сот, что остаётся мало места для кладки яиц. Поедают же пчёлы её неохотно, и во время зимовки такая перга портится, каменеет в сотах.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u="sng" dirty="0" err="1">
                <a:latin typeface="Times New Roman" panose="02020603050405020304" pitchFamily="18" charset="0"/>
                <a:ea typeface="Times New Roman" panose="02020603050405020304" pitchFamily="18" charset="0"/>
                <a:hlinkClick r:id="rId16" tooltip="Анхуза лекарственн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Анхуза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6" tooltip="Анхуза лекарственн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лекарственная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Весенне-летний медонос, по выделению нектара близок к синяку обыкновенному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7" tooltip="Барбари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Барбарис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мае — июне даёт много нектара, вместе с другими лесными медоносами способствует подготовке пчелиной семьи к летним взяткам. Мёд приятный на вкус, светло-жёлтого цвета.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18" tooltip="Берёз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Берёза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Все виды — высокопродуктивные весенние </a:t>
            </a:r>
            <a:r>
              <a:rPr lang="ru-RU" sz="1400" b="1" u="sng" dirty="0" err="1">
                <a:latin typeface="Times New Roman" panose="02020603050405020304" pitchFamily="18" charset="0"/>
                <a:ea typeface="Times New Roman" panose="02020603050405020304" pitchFamily="18" charset="0"/>
                <a:hlinkClick r:id="rId19" tooltip="Пыльценосы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пыльценосы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дают наиболее ценный корм для пчёл, с высоким содержанием жиров. С молодых листьев пчёлы собирают сырьё для прополиса.</a:t>
            </a:r>
            <a:endParaRPr lang="ru-RU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737140-F4D0-4750-A1CC-E20FC88A43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27836"/>
            <a:ext cx="1649127" cy="22450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914292-BD94-4948-BB94-55581D1AAF3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779" y="4567611"/>
            <a:ext cx="2508036" cy="20139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FEB9443-F6DF-435B-BF47-4093661583D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374" y="4660723"/>
            <a:ext cx="2104510" cy="21045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E89100C-8227-42B2-8862-AE204AEE35C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830" y="4479233"/>
            <a:ext cx="17653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37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4F5F3-8B2A-437A-9AFE-CBBB97CB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 ">
            <a:extLst>
              <a:ext uri="{FF2B5EF4-FFF2-40B4-BE49-F238E27FC236}">
                <a16:creationId xmlns:a16="http://schemas.microsoft.com/office/drawing/2014/main" id="{63DD0F07-DE95-4B37-9CD1-B209A6E5EC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" y="11675"/>
            <a:ext cx="9134984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 ">
            <a:extLst>
              <a:ext uri="{FF2B5EF4-FFF2-40B4-BE49-F238E27FC236}">
                <a16:creationId xmlns:a16="http://schemas.microsoft.com/office/drawing/2014/main" id="{129A40F0-2D34-4527-A883-1EBF07EC9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" y="1556792"/>
            <a:ext cx="9128180" cy="530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046635-F7D7-4943-8962-3F70F438DC8D}"/>
              </a:ext>
            </a:extLst>
          </p:cNvPr>
          <p:cNvSpPr/>
          <p:nvPr/>
        </p:nvSpPr>
        <p:spPr>
          <a:xfrm>
            <a:off x="323528" y="23204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                                  5 класс. Раздел</a:t>
            </a:r>
            <a:r>
              <a:rPr lang="ru-RU" dirty="0"/>
              <a:t>: </a:t>
            </a:r>
            <a:r>
              <a:rPr lang="ru-RU" b="1" dirty="0"/>
              <a:t>Царство Растения. Отдел Покрытосеменные. </a:t>
            </a:r>
            <a:br>
              <a:rPr lang="ru-RU" b="1" dirty="0"/>
            </a:br>
            <a:r>
              <a:rPr lang="ru-RU" b="1" dirty="0"/>
              <a:t>                          Полезные свойства домашних растений. Выполнила Рената </a:t>
            </a:r>
            <a:r>
              <a:rPr lang="ru-RU" b="1" dirty="0" err="1"/>
              <a:t>Клименок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04482C-B6F7-46BF-837F-C25189D3B4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" y="1199986"/>
            <a:ext cx="2129192" cy="3442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D40AFD-1C42-41BC-8E0C-0B1C5D981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14" y="80103"/>
            <a:ext cx="1531973" cy="16941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5C48E74-7EE8-4207-8D41-D97163B65A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" y="3538986"/>
            <a:ext cx="2233873" cy="33190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28D8F0-D2C4-49C3-ADBB-3CBBBECDC2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16" y="1992639"/>
            <a:ext cx="2299165" cy="30655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2026FB-C2A9-4C96-AB67-901BD9D5E0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10" y="1980062"/>
            <a:ext cx="2299166" cy="30655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B527A4-4D99-46E5-AEE5-9B38070F02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81" y="4219057"/>
            <a:ext cx="2853101" cy="216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4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BE79E-DC71-4786-A78B-8C59C60E2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 ">
            <a:extLst>
              <a:ext uri="{FF2B5EF4-FFF2-40B4-BE49-F238E27FC236}">
                <a16:creationId xmlns:a16="http://schemas.microsoft.com/office/drawing/2014/main" id="{440119CE-7ECF-4887-88C0-EF2D38624B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7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9FBA9D-45C8-4AD8-BE71-4D9EA23DBD9C}"/>
              </a:ext>
            </a:extLst>
          </p:cNvPr>
          <p:cNvSpPr/>
          <p:nvPr/>
        </p:nvSpPr>
        <p:spPr>
          <a:xfrm>
            <a:off x="395536" y="27463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 класс. Раздел</a:t>
            </a:r>
            <a:r>
              <a:rPr lang="ru-RU" dirty="0"/>
              <a:t>: </a:t>
            </a:r>
            <a:r>
              <a:rPr lang="ru-RU" b="1" dirty="0"/>
              <a:t>Царство Растения. Отдел Покрытосеменные. </a:t>
            </a:r>
            <a:br>
              <a:rPr lang="ru-RU" b="1" dirty="0"/>
            </a:br>
            <a:r>
              <a:rPr lang="ru-RU" b="1" dirty="0"/>
              <a:t>                          Корень – главный орган растения. </a:t>
            </a:r>
          </a:p>
          <a:p>
            <a:r>
              <a:rPr lang="ru-RU" b="1" dirty="0"/>
              <a:t>                          Выполнила Полина Веретенникова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75BB68-7841-4909-AC5E-3B9298DFA9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14" y="0"/>
            <a:ext cx="2161690" cy="16145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286BF6-20B2-46F2-8F82-A5535F4E277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64" y="4869160"/>
            <a:ext cx="2775040" cy="21104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B97FDC-0EAF-4AB9-B3CF-0CCE62859608}"/>
              </a:ext>
            </a:extLst>
          </p:cNvPr>
          <p:cNvSpPr/>
          <p:nvPr/>
        </p:nvSpPr>
        <p:spPr>
          <a:xfrm>
            <a:off x="237155" y="1210746"/>
            <a:ext cx="6462464" cy="5170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“Как ни тонок, неприметен</a:t>
            </a:r>
            <a:b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 землёю корешок,</a:t>
            </a:r>
            <a:b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Но не может жить на свете</a:t>
            </a:r>
            <a:b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Без него любой цветок!”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Корень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подземная часть растения, служащая для его укрепления в почве и всасывания из нее воды и питательных веществ.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Основные функции корня: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Опорная функция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закрепляет растение в почве.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Всасывание воды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 растворенных в ней минеральных веществ из почвенного раствора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Запасание питательных веществ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корень накапливает крахмал, масла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Вегетативное размножение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может осуществляться частями корня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8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04FE-30B1-49A1-A297-AE3D0C84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 ">
            <a:extLst>
              <a:ext uri="{FF2B5EF4-FFF2-40B4-BE49-F238E27FC236}">
                <a16:creationId xmlns:a16="http://schemas.microsoft.com/office/drawing/2014/main" id="{372FE5BE-23F0-42C3-85A6-FD4CD23BC0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35858D5-04DE-4230-B2AD-36D48CF48BFB}"/>
              </a:ext>
            </a:extLst>
          </p:cNvPr>
          <p:cNvSpPr/>
          <p:nvPr/>
        </p:nvSpPr>
        <p:spPr>
          <a:xfrm>
            <a:off x="323528" y="262597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 класс. Раздел</a:t>
            </a:r>
            <a:r>
              <a:rPr lang="ru-RU" dirty="0"/>
              <a:t>: </a:t>
            </a:r>
            <a:r>
              <a:rPr lang="ru-RU" b="1" dirty="0"/>
              <a:t>Царство Растения. Лишайники Красной Книги Ленинградской области</a:t>
            </a:r>
          </a:p>
          <a:p>
            <a:r>
              <a:rPr lang="ru-RU" b="1" dirty="0"/>
              <a:t>                          Выполнил Кирилл </a:t>
            </a:r>
            <a:r>
              <a:rPr lang="ru-RU" b="1" dirty="0" err="1"/>
              <a:t>Гогаев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4241D6-FDA2-4BFB-9B3D-7A261DE3D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12" y="692696"/>
            <a:ext cx="1440016" cy="21324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5AE542-E6B5-48F8-BD33-27E2E6120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2" y="920969"/>
            <a:ext cx="2084828" cy="27901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79B5DC-A3D4-4485-BB6B-21B5CF68AC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2" y="3429000"/>
            <a:ext cx="2400807" cy="32129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79BD76F-12A9-40D6-B680-49F79A408A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00" y="908928"/>
            <a:ext cx="2084829" cy="27901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951221-E4CD-41B1-BE85-91C67738B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172" y="3680636"/>
            <a:ext cx="2279712" cy="30509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C0F5C7-6BA5-41EF-A7ED-4EF747611D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503" y="3243182"/>
            <a:ext cx="2533757" cy="169037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F5903DA-F4B9-48F5-9682-292C3AC1A6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913" y="841420"/>
            <a:ext cx="2995265" cy="22813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4CF7315-3C5F-4B33-88A8-E996E5A8C7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9" y="4746210"/>
            <a:ext cx="2519290" cy="18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96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0469C-7826-46DA-920E-64F24FF8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 ">
            <a:extLst>
              <a:ext uri="{FF2B5EF4-FFF2-40B4-BE49-F238E27FC236}">
                <a16:creationId xmlns:a16="http://schemas.microsoft.com/office/drawing/2014/main" id="{8134B2FE-8561-41D3-A175-2D30107ABD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730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2A75E1-E5ED-4809-AD10-12A356BCEB04}"/>
              </a:ext>
            </a:extLst>
          </p:cNvPr>
          <p:cNvSpPr/>
          <p:nvPr/>
        </p:nvSpPr>
        <p:spPr>
          <a:xfrm>
            <a:off x="323528" y="116632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 класс. Раздел</a:t>
            </a:r>
            <a:r>
              <a:rPr lang="ru-RU" dirty="0"/>
              <a:t>: </a:t>
            </a:r>
            <a:r>
              <a:rPr lang="ru-RU" b="1" dirty="0"/>
              <a:t>Царство Растения. Охраняемые растения Ленинградской области</a:t>
            </a:r>
          </a:p>
          <a:p>
            <a:r>
              <a:rPr lang="ru-RU" b="1" dirty="0"/>
              <a:t>                          Выполнила Александра </a:t>
            </a:r>
            <a:r>
              <a:rPr lang="ru-RU" b="1" dirty="0" err="1"/>
              <a:t>Сысалова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7DD2AA-2E68-4E25-9C96-D13300BD8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232" y="598488"/>
            <a:ext cx="1397000" cy="16383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C4E9F0-0977-407C-89BC-7ACBAD83E09D}"/>
              </a:ext>
            </a:extLst>
          </p:cNvPr>
          <p:cNvSpPr/>
          <p:nvPr/>
        </p:nvSpPr>
        <p:spPr>
          <a:xfrm>
            <a:off x="197768" y="925691"/>
            <a:ext cx="7351464" cy="3635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 Красной книгой понимают официальный документ, в который заносят всю необходимую информацию и ценные сведения о текущем статусе, расположении, популяризации разных видов биологических организмов. Кроме того, в ней указаны специальные меры, направленные на охрану редких видов представителей 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растительного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 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животного мира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Красная книга Ленинградской области включает 528 разновидностей растений, из которых: 201 – сосудистые представители, 56 – мохообразные, 71 – водоросли, 49 – лишайники и 151 – грибы. Каждый десять лет документ должен быть обновлен, то есть все данные исследованы повторно и актуализированы. Процедура ведения Красной книги возложена на специальный комитет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82C7FE-E2C5-43C9-AB40-D99D1D7579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513" y="4345711"/>
            <a:ext cx="3349719" cy="25122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DF0196-401C-499F-9370-44983DA43D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17" y="4682987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97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E5AF4-6448-4CC5-94C8-3749CF1DA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id="{16BEA34C-6AAD-49C0-9E34-6EE9E9497B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FD71E6-1BC5-4E9D-892D-E8140BE3FF70}"/>
              </a:ext>
            </a:extLst>
          </p:cNvPr>
          <p:cNvSpPr/>
          <p:nvPr/>
        </p:nvSpPr>
        <p:spPr>
          <a:xfrm>
            <a:off x="457200" y="264109"/>
            <a:ext cx="8435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 класс. Раздел</a:t>
            </a:r>
            <a:r>
              <a:rPr lang="ru-RU" dirty="0"/>
              <a:t>: </a:t>
            </a:r>
            <a:r>
              <a:rPr lang="ru-RU" b="1" dirty="0"/>
              <a:t>Царство Растения. Ядовитые растения Ленинградской области</a:t>
            </a:r>
          </a:p>
          <a:p>
            <a:r>
              <a:rPr lang="ru-RU" b="1" dirty="0"/>
              <a:t>                          Выполнил Михаил Дмитриев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C162C9-CAB1-4843-A02B-DB69F2D92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84" y="577764"/>
            <a:ext cx="1890136" cy="324619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495854-0CE4-44D3-9CC0-8470FD7EB389}"/>
              </a:ext>
            </a:extLst>
          </p:cNvPr>
          <p:cNvSpPr/>
          <p:nvPr/>
        </p:nvSpPr>
        <p:spPr>
          <a:xfrm>
            <a:off x="93673" y="920969"/>
            <a:ext cx="6858000" cy="378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90"/>
              </a:spcBef>
              <a:spcAft>
                <a:spcPts val="94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Естественная природа – место, куда стремится попасть человек после тяжелых трудовых дней. На выходные семьями выезжают в леса, на речки и водоемы для проведения свободного времени с удовольствием и пользой для здоровья. Особенно чистого воздуха и яркой зелени не хватает жителям столичных городов — Санкт-Петербурга и Москвы. Однако, встреча с растениями сулит не только положительные эмоции, но и негативное воздействие на человеческий организм. Речь идет о ядовитых растениях, произрастающих в Ленинградской области.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2FEDF3-C68B-4905-88DC-48913D2302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4215732"/>
            <a:ext cx="3203848" cy="240288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D77AC7-7258-457C-9E8E-61CBCEDC5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1138"/>
            <a:ext cx="2915816" cy="218686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E8080DE-CD91-441D-904A-F7F3E858A9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093" y="4703030"/>
            <a:ext cx="2654424" cy="199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7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F8A32-4F8A-4C6D-82D3-B73BE0B3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 ">
            <a:extLst>
              <a:ext uri="{FF2B5EF4-FFF2-40B4-BE49-F238E27FC236}">
                <a16:creationId xmlns:a16="http://schemas.microsoft.com/office/drawing/2014/main" id="{9FFB3E75-BC18-46F5-8A79-D7352527D5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B1FB33-252C-4EAD-B1F7-3E394CB49C2E}"/>
              </a:ext>
            </a:extLst>
          </p:cNvPr>
          <p:cNvSpPr/>
          <p:nvPr/>
        </p:nvSpPr>
        <p:spPr>
          <a:xfrm>
            <a:off x="457200" y="274638"/>
            <a:ext cx="8579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7 класс. Раздел</a:t>
            </a:r>
            <a:r>
              <a:rPr lang="ru-RU" dirty="0"/>
              <a:t>: </a:t>
            </a:r>
            <a:r>
              <a:rPr lang="ru-RU" b="1" dirty="0"/>
              <a:t>Царство Животные. Пчелы и муравьи – общественные насекомые.</a:t>
            </a:r>
          </a:p>
          <a:p>
            <a:r>
              <a:rPr lang="ru-RU" b="1" dirty="0"/>
              <a:t>                          Выполнила   Ольга Васильева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62F3F9-2980-4EAF-9F39-1B2E2E4AB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920969"/>
            <a:ext cx="2820492" cy="37606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75D1A6-7598-4748-AFEC-0AEE0B62CD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" y="2971517"/>
            <a:ext cx="2711970" cy="37890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07D0F5-2FFB-4085-B644-758741DC79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50" y="661131"/>
            <a:ext cx="3863945" cy="35038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95B2B0-6A11-414D-86F1-4343A8FA15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590" y="4411677"/>
            <a:ext cx="3131840" cy="23488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A864CE-1E8A-4F30-817E-731B70B322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47" y="3632387"/>
            <a:ext cx="3140908" cy="208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56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883BD-9B3C-4A9B-89BE-42E8AED36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296078-CE5A-4C72-9579-D4D4380FB33A}"/>
              </a:ext>
            </a:extLst>
          </p:cNvPr>
          <p:cNvSpPr/>
          <p:nvPr/>
        </p:nvSpPr>
        <p:spPr>
          <a:xfrm>
            <a:off x="539552" y="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8 класс. Раздел</a:t>
            </a:r>
            <a:r>
              <a:rPr lang="ru-RU" dirty="0"/>
              <a:t>: </a:t>
            </a:r>
            <a:r>
              <a:rPr lang="ru-RU" b="1" dirty="0"/>
              <a:t>Человек и его здоровье</a:t>
            </a:r>
            <a:r>
              <a:rPr lang="ru-RU" dirty="0"/>
              <a:t>.</a:t>
            </a:r>
            <a:endParaRPr lang="ru-RU" b="1" dirty="0"/>
          </a:p>
          <a:p>
            <a:r>
              <a:rPr lang="ru-RU" b="1" dirty="0"/>
              <a:t>                          Выполнила Татьяна Ожогина</a:t>
            </a:r>
            <a:endParaRPr lang="ru-RU" dirty="0"/>
          </a:p>
        </p:txBody>
      </p:sp>
      <p:pic>
        <p:nvPicPr>
          <p:cNvPr id="9220" name="Picture 4" descr=" ">
            <a:extLst>
              <a:ext uri="{FF2B5EF4-FFF2-40B4-BE49-F238E27FC236}">
                <a16:creationId xmlns:a16="http://schemas.microsoft.com/office/drawing/2014/main" id="{5C255A78-9917-4A3C-8734-BDFCDAC8D3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DEDFB6-136A-44FB-877F-3ECD1C8F8AA4}"/>
              </a:ext>
            </a:extLst>
          </p:cNvPr>
          <p:cNvSpPr/>
          <p:nvPr/>
        </p:nvSpPr>
        <p:spPr>
          <a:xfrm>
            <a:off x="395536" y="184666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8 класс. Раздел</a:t>
            </a:r>
            <a:r>
              <a:rPr lang="ru-RU" dirty="0"/>
              <a:t>: </a:t>
            </a:r>
            <a:r>
              <a:rPr lang="ru-RU" b="1" dirty="0"/>
              <a:t>Человек и его здоровье</a:t>
            </a:r>
            <a:r>
              <a:rPr lang="ru-RU" dirty="0"/>
              <a:t>.</a:t>
            </a:r>
            <a:r>
              <a:rPr lang="ru-RU" b="1" dirty="0"/>
              <a:t> Профилактика заболеваний сердца.</a:t>
            </a:r>
          </a:p>
          <a:p>
            <a:r>
              <a:rPr lang="ru-RU" b="1" dirty="0"/>
              <a:t>                                                    Выполнила Татьяна Ожогина</a:t>
            </a:r>
          </a:p>
          <a:p>
            <a:r>
              <a:rPr lang="ru-RU" b="1" dirty="0"/>
              <a:t>                          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0ACED0-6762-44CA-B66D-3535EAA3C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507831"/>
            <a:ext cx="2307737" cy="21396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2CC486-456E-4F86-85E6-ED6BFF7C200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4" y="3787259"/>
            <a:ext cx="4829175" cy="28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8F00CA-D4D0-4AAE-91D8-AA217E26C9DC}"/>
              </a:ext>
            </a:extLst>
          </p:cNvPr>
          <p:cNvSpPr/>
          <p:nvPr/>
        </p:nvSpPr>
        <p:spPr>
          <a:xfrm>
            <a:off x="179512" y="1040802"/>
            <a:ext cx="6613344" cy="274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Ежегодно сердечно-сосудистые заболевания уносят жизни миллионов людей во всем мире, причём показатели смертности от этих заболеваний в России намного выше, чем в развитых странах. По данным Росстата, в России за 2010 год от сердечно-сосудистых заболеваний умерли 1 млн. 140 тысяч человек. В структуре общей смертности сердечно-сосудистые заболевания занимают первое место, злокачественные новообразования на втором, на третьем – внешние причины смерти (в первую очередь травмы и отравления).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AC9092-F014-4143-9F47-230A170C5EE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27" y="3559085"/>
            <a:ext cx="4006577" cy="22577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0600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3DFDF-7B99-4153-B088-2517BA0D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 ">
            <a:extLst>
              <a:ext uri="{FF2B5EF4-FFF2-40B4-BE49-F238E27FC236}">
                <a16:creationId xmlns:a16="http://schemas.microsoft.com/office/drawing/2014/main" id="{2B799614-9621-4DF6-A231-71B9824475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4BC849-56DF-4592-8D46-6B2C32CDD5FE}"/>
              </a:ext>
            </a:extLst>
          </p:cNvPr>
          <p:cNvSpPr/>
          <p:nvPr/>
        </p:nvSpPr>
        <p:spPr>
          <a:xfrm>
            <a:off x="251520" y="22554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8 класс. Раздел</a:t>
            </a:r>
            <a:r>
              <a:rPr lang="ru-RU" dirty="0"/>
              <a:t>: </a:t>
            </a:r>
            <a:r>
              <a:rPr lang="ru-RU" b="1" dirty="0"/>
              <a:t>Человек и его здоровье</a:t>
            </a:r>
            <a:r>
              <a:rPr lang="ru-RU" dirty="0"/>
              <a:t>. </a:t>
            </a:r>
            <a:r>
              <a:rPr lang="ru-RU" b="1" dirty="0"/>
              <a:t>Волосы – показатель здоровья </a:t>
            </a:r>
          </a:p>
          <a:p>
            <a:r>
              <a:rPr lang="ru-RU" b="1" dirty="0"/>
              <a:t>                        Выполнил Николай </a:t>
            </a:r>
            <a:r>
              <a:rPr lang="ru-RU" b="1" dirty="0" err="1"/>
              <a:t>Пархомюк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D9B8C1-75F0-4456-97CD-776E4ECC2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105" y="4358351"/>
            <a:ext cx="2059391" cy="174088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E452B2A-2BA0-45E4-AF7D-2C0CE0C02513}"/>
              </a:ext>
            </a:extLst>
          </p:cNvPr>
          <p:cNvSpPr/>
          <p:nvPr/>
        </p:nvSpPr>
        <p:spPr>
          <a:xfrm>
            <a:off x="107504" y="1095224"/>
            <a:ext cx="7838497" cy="4781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исследования: Какие болезни можно диагностировать по состоянию волосяного покрова головы человека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исследования: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что такое волосы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влияние на волосы общего состояния здоровья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 способы ухода за волосами, позволяющие поддержать их здоровый и красивый вид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Объектом исследования являются волосы человека.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исследования: взаимосвязь структуры волос, их качества и здоровья человека.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Гипотеза: волосы являются показателем здоровья человека.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исследования: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и анализ информации о волосяном покрове головы человека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Обобщение и синтез данных взятых из разных информационных источников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49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F927F-8BD6-409E-A99D-DC57B039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 ">
            <a:extLst>
              <a:ext uri="{FF2B5EF4-FFF2-40B4-BE49-F238E27FC236}">
                <a16:creationId xmlns:a16="http://schemas.microsoft.com/office/drawing/2014/main" id="{DDA6468B-87AF-460A-B884-AEED9B578F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5792C1-E411-47CC-BE4C-2B815B0B1F59}"/>
              </a:ext>
            </a:extLst>
          </p:cNvPr>
          <p:cNvSpPr/>
          <p:nvPr/>
        </p:nvSpPr>
        <p:spPr>
          <a:xfrm>
            <a:off x="395536" y="384473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9 класс. Раздел</a:t>
            </a:r>
            <a:r>
              <a:rPr lang="ru-RU" dirty="0"/>
              <a:t>: </a:t>
            </a:r>
            <a:r>
              <a:rPr lang="ru-RU" b="1" dirty="0"/>
              <a:t>Основы экологии</a:t>
            </a:r>
            <a:r>
              <a:rPr lang="ru-RU" dirty="0"/>
              <a:t>.   </a:t>
            </a:r>
            <a:r>
              <a:rPr lang="ru-RU" b="1" dirty="0"/>
              <a:t>Птицы – обитатели свалки</a:t>
            </a:r>
          </a:p>
          <a:p>
            <a:r>
              <a:rPr lang="ru-RU" b="1" dirty="0"/>
              <a:t>                        Выполнила Екатерина </a:t>
            </a:r>
            <a:r>
              <a:rPr lang="ru-RU" b="1" dirty="0" err="1"/>
              <a:t>Святловская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5E5B51-F8CB-4342-9A15-5F128B8D8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044" y="274638"/>
            <a:ext cx="2201196" cy="2134324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024FD7F0-4E98-4FC2-ADAE-E5852E771973}"/>
              </a:ext>
            </a:extLst>
          </p:cNvPr>
          <p:cNvPicPr/>
          <p:nvPr/>
        </p:nvPicPr>
        <p:blipFill>
          <a:blip r:embed="rId4" cstate="print"/>
          <a:srcRect b="4411"/>
          <a:stretch>
            <a:fillRect/>
          </a:stretch>
        </p:blipFill>
        <p:spPr>
          <a:xfrm>
            <a:off x="125760" y="5460325"/>
            <a:ext cx="1656184" cy="1224269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90E0DA-18A2-4436-9C6D-ADFDCCAE32B5}"/>
              </a:ext>
            </a:extLst>
          </p:cNvPr>
          <p:cNvSpPr/>
          <p:nvPr/>
        </p:nvSpPr>
        <p:spPr>
          <a:xfrm>
            <a:off x="125760" y="804371"/>
            <a:ext cx="6732240" cy="2624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Задачи проекта:    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обозначить проблему обитания птиц на свалках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выяснить причины возникновения данной проблемы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узнать видовое разнообразие обитателей свалок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выяснить особенности их питания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предложить идеи по улучшению данной ситуации 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B60B151-2B7D-42B3-9B57-8DC73885D810}"/>
              </a:ext>
            </a:extLst>
          </p:cNvPr>
          <p:cNvSpPr/>
          <p:nvPr/>
        </p:nvSpPr>
        <p:spPr>
          <a:xfrm>
            <a:off x="0" y="342900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Свалки промышленных и бытовых отходов, карьеры, пустыри по соседству с городами и другими населенными пунктами давно стали обыденностью. Обилие пищи привлекает на свалки различных животных. В последние годы численность птиц, обитающих на свалках, резко выросла. В первую очередь свалки осваивают падальщики и всеядные животные, из птиц быстрее других — чайки. Они кормятся на свалках в течение всего года, но особенно многочисленные стаи собираются осенью и зимой. Большие стаи птиц слетаются ранним утром и насыщаются, никем и ничем не потревоженные. 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BAC964-947B-41DE-A2B3-10D0D5B2A5B8}"/>
              </a:ext>
            </a:extLst>
          </p:cNvPr>
          <p:cNvPicPr/>
          <p:nvPr/>
        </p:nvPicPr>
        <p:blipFill>
          <a:blip r:embed="rId5" cstate="print"/>
          <a:srcRect b="18587"/>
          <a:stretch>
            <a:fillRect/>
          </a:stretch>
        </p:blipFill>
        <p:spPr>
          <a:xfrm>
            <a:off x="5880149" y="5298281"/>
            <a:ext cx="3138091" cy="14631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9AD55B-C4D5-4AC6-BD44-00B2CFDF07E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13939" y="5399766"/>
            <a:ext cx="3434214" cy="142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1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14E97-F8D6-4E94-84CE-B4498AF9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 ">
            <a:extLst>
              <a:ext uri="{FF2B5EF4-FFF2-40B4-BE49-F238E27FC236}">
                <a16:creationId xmlns:a16="http://schemas.microsoft.com/office/drawing/2014/main" id="{FE61E3B9-F274-477D-B01A-427C5C1306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C8BEC3-F0C0-45CF-993E-B2CA8853C66A}"/>
              </a:ext>
            </a:extLst>
          </p:cNvPr>
          <p:cNvSpPr/>
          <p:nvPr/>
        </p:nvSpPr>
        <p:spPr>
          <a:xfrm>
            <a:off x="215516" y="325134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9 класс. Раздел</a:t>
            </a:r>
            <a:r>
              <a:rPr lang="ru-RU" dirty="0"/>
              <a:t>: </a:t>
            </a:r>
            <a:r>
              <a:rPr lang="ru-RU" b="1" dirty="0"/>
              <a:t>Основы экологии</a:t>
            </a:r>
            <a:r>
              <a:rPr lang="ru-RU" dirty="0"/>
              <a:t>.   </a:t>
            </a:r>
            <a:r>
              <a:rPr lang="ru-RU" b="1" dirty="0"/>
              <a:t>Живые барометры природы</a:t>
            </a:r>
            <a:r>
              <a:rPr lang="ru-RU" dirty="0"/>
              <a:t>.</a:t>
            </a:r>
            <a:endParaRPr lang="ru-RU" b="1" dirty="0"/>
          </a:p>
          <a:p>
            <a:r>
              <a:rPr lang="ru-RU" b="1" dirty="0"/>
              <a:t>                                                       Выполнила Мария </a:t>
            </a:r>
            <a:r>
              <a:rPr lang="ru-RU" b="1" dirty="0" err="1"/>
              <a:t>Сысалова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4E9A00-C6C4-45C0-A0D0-B7C7176B1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00" y="144990"/>
            <a:ext cx="2036440" cy="19593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606CF56-140D-4C3C-897B-573D0C436CE1}"/>
              </a:ext>
            </a:extLst>
          </p:cNvPr>
          <p:cNvSpPr/>
          <p:nvPr/>
        </p:nvSpPr>
        <p:spPr>
          <a:xfrm>
            <a:off x="3215" y="2620292"/>
            <a:ext cx="8709687" cy="422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только, что поговорила с бабушкой. Она жалуется, что из-за смены погоды у нее ноют суставы. У моей подруге похожее, только головные боли. Такие люди называются метеозависимыми, они очень сильно связаны с погодой. У них меняются настроение, продуктивности и другие факторы в зависимости от погоды, им очень сложно жить в таком городе, как Петербург. Но не только метеозависимые, но и обычные люди, как я, например, тоже зависят от погоды. Я собираюсь ехать в город и мне надо понимать во что одеться, я смотрю прогноз погоды, мы думаем в какой день ехать на природу, опять-таки смотрит прогноз погоды. Наша жизнь, начиная с мелких вещей, например, взятие зонтика и заканчивая большими, такими как отпуск, место жительства, все они зависят от природы, и погоды, в частности. Мы узнаем прогноз из интерната, от метеорологов, те в свою очередь с помощью огромного количества сложных приборов. Но ведь люди раньше обходились без всего этого, только с природой. Как? Это и есть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моего проекта,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узнать, как можно узнать прогноз погоды с помощью растений и животных.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9F05F4-610C-42D0-A0AE-F2182D64B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2" y="926048"/>
            <a:ext cx="2198435" cy="1648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D67598-9F51-4772-B440-357D467457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79" y="926048"/>
            <a:ext cx="2341224" cy="17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95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FEEE9-A194-45FC-8D44-86A8375EC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 ">
            <a:extLst>
              <a:ext uri="{FF2B5EF4-FFF2-40B4-BE49-F238E27FC236}">
                <a16:creationId xmlns:a16="http://schemas.microsoft.com/office/drawing/2014/main" id="{F8EDDB03-F61F-480E-863C-BD574CD0B2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08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7E7DA7-DB3B-44B7-A0F7-3B1004FD9F29}"/>
              </a:ext>
            </a:extLst>
          </p:cNvPr>
          <p:cNvSpPr/>
          <p:nvPr/>
        </p:nvSpPr>
        <p:spPr>
          <a:xfrm>
            <a:off x="215516" y="18634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10 класс. Раздел</a:t>
            </a:r>
            <a:r>
              <a:rPr lang="ru-RU" dirty="0"/>
              <a:t>:  </a:t>
            </a:r>
            <a:r>
              <a:rPr lang="ru-RU" b="1" dirty="0"/>
              <a:t>Основы генетики</a:t>
            </a:r>
            <a:r>
              <a:rPr lang="ru-RU" dirty="0"/>
              <a:t>. </a:t>
            </a:r>
            <a:r>
              <a:rPr lang="ru-RU" b="1" dirty="0"/>
              <a:t>Наследственные болезни </a:t>
            </a:r>
          </a:p>
          <a:p>
            <a:r>
              <a:rPr lang="ru-RU" b="1" dirty="0"/>
              <a:t>                                                       Выполнила Ульяна Рубцова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8DA792-2824-4C23-856D-09C6195E23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497" y="1"/>
            <a:ext cx="1581057" cy="206084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01B08C-3622-4C89-B2C7-2D902982F0E1}"/>
              </a:ext>
            </a:extLst>
          </p:cNvPr>
          <p:cNvSpPr/>
          <p:nvPr/>
        </p:nvSpPr>
        <p:spPr>
          <a:xfrm>
            <a:off x="246906" y="641303"/>
            <a:ext cx="8964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</a:t>
            </a: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Наследственность всегда представляла собой одно из наиболее</a:t>
            </a:r>
          </a:p>
          <a:p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трудно объяснимых явлений в истории человечества.</a:t>
            </a:r>
            <a:b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</a:b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Еще в древности люди старались разгадать явление наследственности</a:t>
            </a:r>
          </a:p>
          <a:p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, бессознательно применяя генетические методы в разведении растений</a:t>
            </a:r>
          </a:p>
          <a:p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и животных. В отношении человека также имелись жизненные</a:t>
            </a:r>
          </a:p>
          <a:p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наблюдения, относящиеся к наследованию самых разнообразных признаков: цвета волос, глаз, формы уха, носа, губ, роста, телосложения и прочих признаков, наследование уродств, наблюдаемых у предков и потомков одной семьи. Такая наследственная болезнь, как гемофилия, известна с давних времён. Именно поэтому в древних законах некоторых народов запрещались браки с родственниками больных эпилепсией и гемофилией.</a:t>
            </a:r>
            <a:b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</a:br>
            <a:r>
              <a:rPr lang="ru-RU" sz="1600" b="1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Цель работы:</a:t>
            </a:r>
            <a:br>
              <a:rPr lang="ru-RU" sz="1600" b="1" dirty="0">
                <a:solidFill>
                  <a:srgbClr val="695D46"/>
                </a:solidFill>
                <a:latin typeface="Arimo"/>
                <a:ea typeface="Arimo"/>
                <a:cs typeface="Arimo"/>
              </a:rPr>
            </a:b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Получить знания о наследственных болезнях</a:t>
            </a:r>
            <a:b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</a:b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Изучить классификацию наследственных болезней</a:t>
            </a:r>
            <a:b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</a:b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Узнать о факторах, причинах и профилактике наследственных заболеваний </a:t>
            </a:r>
            <a:b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</a:br>
            <a:r>
              <a:rPr lang="ru-RU" sz="1600" b="1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Наследственные болезни:</a:t>
            </a:r>
            <a:br>
              <a:rPr lang="ru-RU" sz="1600" b="1" dirty="0">
                <a:solidFill>
                  <a:srgbClr val="695D46"/>
                </a:solidFill>
                <a:latin typeface="Arimo"/>
                <a:ea typeface="Arimo"/>
                <a:cs typeface="Arimo"/>
              </a:rPr>
            </a:br>
            <a:r>
              <a:rPr lang="ru-RU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Наследственные болезни - заболевания человека, обусловленные хромосомными и генными мутациями.  Хромосомные мутации – это мутации, касающиеся изменением участка хромосом. Генные мутации происходят внутри одного гена. Нередко ошибочно термины «наследственная болезнь» и «врожденная болезнь» употребляются как синонимы, однако  это не всегда так.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100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8D55A-406A-4664-8074-B780980A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 ">
            <a:extLst>
              <a:ext uri="{FF2B5EF4-FFF2-40B4-BE49-F238E27FC236}">
                <a16:creationId xmlns:a16="http://schemas.microsoft.com/office/drawing/2014/main" id="{E930DBCA-0FA1-47F5-A727-22368B5932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16632"/>
            <a:ext cx="925252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84D632-C37A-4B19-9482-ECE396774A22}"/>
              </a:ext>
            </a:extLst>
          </p:cNvPr>
          <p:cNvSpPr/>
          <p:nvPr/>
        </p:nvSpPr>
        <p:spPr>
          <a:xfrm>
            <a:off x="251520" y="375315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10 класс. Раздел</a:t>
            </a:r>
            <a:r>
              <a:rPr lang="ru-RU" dirty="0"/>
              <a:t>: </a:t>
            </a:r>
            <a:r>
              <a:rPr lang="ru-RU" b="1" dirty="0"/>
              <a:t>Факторы здоровья. Что скрывается в чашке чая?</a:t>
            </a:r>
          </a:p>
          <a:p>
            <a:r>
              <a:rPr lang="ru-RU" b="1" dirty="0"/>
              <a:t>                                                       Выполнила Алена </a:t>
            </a:r>
            <a:r>
              <a:rPr lang="ru-RU" b="1" dirty="0" err="1"/>
              <a:t>Немакина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82E6EA-670A-4760-806C-A828F5AB9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538" y="201183"/>
            <a:ext cx="1637705" cy="250773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5B6317-5D84-49DA-8802-9246138B9850}"/>
              </a:ext>
            </a:extLst>
          </p:cNvPr>
          <p:cNvSpPr/>
          <p:nvPr/>
        </p:nvSpPr>
        <p:spPr>
          <a:xfrm>
            <a:off x="89757" y="1132077"/>
            <a:ext cx="6120681" cy="6752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PT Sans Narrow"/>
                <a:ea typeface="PT Sans Narrow"/>
                <a:cs typeface="PT Sans Narrow"/>
              </a:rPr>
              <a:t>Содержание: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Определение.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История возникновения.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Химический состав.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Классификация.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Влияние на человека</a:t>
            </a:r>
            <a:b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Определение.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Чай - напиток, получаемый варкой, завариванием или настаиванием листа чайного куста, который предварительно подготавливается специальным образом. Чаем также называется сам лист, предназначенный для приготовления этого напитка. Иногда слово "чай" используют и в качестве названия чайного куста - вида растений рода "Камелия" семейства "Чайные"; в ботанической научной литературе для этого вида обычно используется название камелия китайская ( </a:t>
            </a:r>
            <a:r>
              <a:rPr lang="ru-RU" sz="1400" b="1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Camellia</a:t>
            </a: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sinensis</a:t>
            </a:r>
            <a: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). </a:t>
            </a:r>
            <a:br>
              <a:rPr lang="ru-RU" sz="14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PT Sans Narrow"/>
                <a:ea typeface="PT Sans Narrow"/>
                <a:cs typeface="PT Sans Narrow"/>
              </a:rPr>
              <a:t> </a:t>
            </a:r>
            <a:endParaRPr lang="ru-RU" sz="1400" b="1" dirty="0">
              <a:solidFill>
                <a:srgbClr val="008575"/>
              </a:solidFill>
              <a:latin typeface="PT Sans Narrow"/>
              <a:ea typeface="PT Sans Narrow"/>
              <a:cs typeface="PT Sans Narrow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endParaRPr lang="ru-RU" sz="1400" dirty="0">
              <a:solidFill>
                <a:srgbClr val="695D46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A74521-3ACF-4DBC-B7D7-9AB2DC83E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709" y="4046798"/>
            <a:ext cx="2972048" cy="20061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F9394F-BEA2-4546-BC4B-D9005E1BF5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25" y="1417638"/>
            <a:ext cx="3409560" cy="25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7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A2A23-E9DA-47BD-91C6-95A30981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>
            <a:extLst>
              <a:ext uri="{FF2B5EF4-FFF2-40B4-BE49-F238E27FC236}">
                <a16:creationId xmlns:a16="http://schemas.microsoft.com/office/drawing/2014/main" id="{07A4FE59-B50C-4862-B621-A4E5B19E15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8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3ECF55-B77A-4E1D-B1BF-087E5BC8DD75}"/>
              </a:ext>
            </a:extLst>
          </p:cNvPr>
          <p:cNvSpPr/>
          <p:nvPr/>
        </p:nvSpPr>
        <p:spPr>
          <a:xfrm>
            <a:off x="179512" y="239363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10 класс. Раздел</a:t>
            </a:r>
            <a:r>
              <a:rPr lang="ru-RU" dirty="0"/>
              <a:t>: </a:t>
            </a:r>
            <a:r>
              <a:rPr lang="ru-RU" b="1" dirty="0"/>
              <a:t>Психические процессы в организме человека. </a:t>
            </a:r>
          </a:p>
          <a:p>
            <a:r>
              <a:rPr lang="ru-RU" b="1" dirty="0"/>
              <a:t>                                Влияние цвета на настроение человека.</a:t>
            </a:r>
          </a:p>
          <a:p>
            <a:r>
              <a:rPr lang="ru-RU" b="1" dirty="0"/>
              <a:t>                                               Выполнил Никита Семенов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475A05-70C6-4370-8E41-B21506A8B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709" y="149459"/>
            <a:ext cx="1908631" cy="253635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08E8530-F9CC-4DD8-91C9-00D6D0AC34E7}"/>
              </a:ext>
            </a:extLst>
          </p:cNvPr>
          <p:cNvSpPr/>
          <p:nvPr/>
        </p:nvSpPr>
        <p:spPr>
          <a:xfrm>
            <a:off x="179512" y="818858"/>
            <a:ext cx="8918648" cy="5741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Многие недооценивают влияние цвета на человека. Обычно мы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задумываемся о нем, например, в пасмурный день, когда за окном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лишь одна серость, настроение сразу портится. Положительная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энергетика пропадает, а мир становится неприятным и враждебным.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напротив, когда погода солнечная, мир будто оживает., люди становятся бодрее и счастливее.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исследованиям, большую часть информации, (от 80 до 90%) человек получает благодаря зрению. И первое на что мы обращаем внимание – цвет.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основании различных источников узнать, как можно больше о свойствах наиболее популярных цветов. А также о влиянии цвета на настроение и физическое состояние человека.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влияет на настроение, самочувствие и физиологию человека.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0D6511-54E1-4A56-AD68-23D3A1A6F2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183" y="4941168"/>
            <a:ext cx="2094305" cy="146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92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92696"/>
            <a:ext cx="79208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eorgia" pitchFamily="18" charset="0"/>
              </a:rPr>
              <a:t>Через проектную деятельность у детей были сформированы следующие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умения</a:t>
            </a:r>
            <a:r>
              <a:rPr lang="ru-RU" sz="2400" dirty="0">
                <a:latin typeface="Georgia" pitchFamily="18" charset="0"/>
              </a:rPr>
              <a:t>:</a:t>
            </a:r>
          </a:p>
          <a:p>
            <a:r>
              <a:rPr lang="ru-RU" sz="2000" b="1" i="1" dirty="0">
                <a:latin typeface="Georgia" pitchFamily="18" charset="0"/>
              </a:rPr>
              <a:t>1. Рефлексивные умения:</a:t>
            </a:r>
            <a:endParaRPr lang="ru-RU" sz="2000" b="1" dirty="0">
              <a:latin typeface="Georgia" pitchFamily="18" charset="0"/>
            </a:endParaRPr>
          </a:p>
          <a:p>
            <a:pPr lvl="0"/>
            <a:r>
              <a:rPr lang="ru-RU" sz="2000" dirty="0">
                <a:latin typeface="Georgia" pitchFamily="18" charset="0"/>
              </a:rPr>
              <a:t>умение осмыслить задачу, для решения которой недостаточно знаний</a:t>
            </a:r>
          </a:p>
          <a:p>
            <a:r>
              <a:rPr lang="ru-RU" sz="2000" b="1" i="1" dirty="0">
                <a:latin typeface="Georgia" pitchFamily="18" charset="0"/>
              </a:rPr>
              <a:t>2. Поисковые (исследовательские) умения:</a:t>
            </a:r>
            <a:endParaRPr lang="ru-RU" sz="2000" b="1" dirty="0">
              <a:latin typeface="Georgia" pitchFamily="18" charset="0"/>
            </a:endParaRPr>
          </a:p>
          <a:p>
            <a:pPr lvl="0"/>
            <a:r>
              <a:rPr lang="ru-RU" sz="2000" dirty="0">
                <a:latin typeface="Georgia" pitchFamily="18" charset="0"/>
              </a:rPr>
              <a:t>умение самостоятельно найти недостающую информацию в информационном поле</a:t>
            </a:r>
          </a:p>
          <a:p>
            <a:r>
              <a:rPr lang="ru-RU" sz="2000" b="1" i="1" dirty="0">
                <a:latin typeface="Georgia" pitchFamily="18" charset="0"/>
              </a:rPr>
              <a:t>3.</a:t>
            </a:r>
            <a:r>
              <a:rPr lang="ru-RU" sz="2000" i="1" dirty="0">
                <a:latin typeface="Georgia" pitchFamily="18" charset="0"/>
              </a:rPr>
              <a:t> </a:t>
            </a:r>
            <a:r>
              <a:rPr lang="ru-RU" sz="2000" b="1" i="1" dirty="0">
                <a:latin typeface="Georgia" pitchFamily="18" charset="0"/>
              </a:rPr>
              <a:t>Навыки оценочной самостоятельности.</a:t>
            </a:r>
            <a:endParaRPr lang="ru-RU" sz="2000" b="1" dirty="0">
              <a:latin typeface="Georgia" pitchFamily="18" charset="0"/>
            </a:endParaRPr>
          </a:p>
          <a:p>
            <a:r>
              <a:rPr lang="ru-RU" sz="2000" b="1" i="1" dirty="0">
                <a:latin typeface="Georgia" pitchFamily="18" charset="0"/>
              </a:rPr>
              <a:t>4. Коммуникативные умения:</a:t>
            </a:r>
            <a:endParaRPr lang="ru-RU" sz="2000" b="1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умение инициировать учебное взаимодействие со взрослыми – вступать в диалог, задавать вопросы и т.д.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умение вести дискуссию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умение отстаивать свою точку зрения</a:t>
            </a:r>
          </a:p>
          <a:p>
            <a:endParaRPr lang="ru-RU" sz="20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715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01000" cy="1872207"/>
          </a:xfrm>
        </p:spPr>
        <p:txBody>
          <a:bodyPr>
            <a:noAutofit/>
          </a:bodyPr>
          <a:lstStyle/>
          <a:p>
            <a:r>
              <a:rPr lang="ru-RU" sz="3200" u="sng" dirty="0"/>
              <a:t>В чём достоинства проектной деятельности?</a:t>
            </a:r>
            <a:endParaRPr lang="ru-RU" sz="3200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071678"/>
            <a:ext cx="80010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/>
              <a:t>Учащиеся видят перед собой конечный результат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/>
              <a:t>Позволяет выявить и развить творческие возможности и способности учащихся, научить решать новые задачи, выявить деловые качества детей.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/>
              <a:t>Помогает ученику профессионально самоопределиться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/>
              <a:t>Учитываются  индивидуальные способности учащихся: сильным – сложное, слабым – по их реальным возможностям.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-25561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01000" cy="1872207"/>
          </a:xfrm>
        </p:spPr>
        <p:txBody>
          <a:bodyPr>
            <a:noAutofit/>
          </a:bodyPr>
          <a:lstStyle/>
          <a:p>
            <a:r>
              <a:rPr lang="ru-RU" sz="3200" dirty="0"/>
              <a:t>Результат.</a:t>
            </a:r>
            <a:endParaRPr lang="ru-RU" sz="3200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1928802"/>
            <a:ext cx="7358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Главный результат проектной или исследовательской деятельности с обучающимися – формирование и воспитание личности, владеющей проектной и исследовательской технологией на уровне компетентности.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695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76672"/>
            <a:ext cx="849694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Заключение</a:t>
            </a:r>
          </a:p>
          <a:p>
            <a:r>
              <a:rPr lang="ru-RU" sz="2000" dirty="0">
                <a:latin typeface="Georgia" pitchFamily="18" charset="0"/>
              </a:rPr>
              <a:t>Подводя итог, можно отметить: в условиях перехода на Федеральные государственные стандарты образования второго поколения организация проектной деятельности школьников обеспечивает: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формирование универсальных учебных действий школьника,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воспитание ответственности учащегося за свой учебный опыт,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 принятие решений,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дальнейшее образование,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Georgia" pitchFamily="18" charset="0"/>
              </a:rPr>
              <a:t>духовно-нравственного воспитание.</a:t>
            </a:r>
          </a:p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Трудолюбие, ответственность, самостоятельность, предприимчивость </a:t>
            </a:r>
            <a:r>
              <a:rPr lang="ru-RU" sz="2000" dirty="0">
                <a:latin typeface="Georgia" pitchFamily="18" charset="0"/>
              </a:rPr>
              <a:t>– такими качествами личности овладевают учащиеся в результате приобщения их к проектной работе. Участие в данной деятельности повышает у учащихся уверенность в себе, что позволяет успешнее учиться. </a:t>
            </a:r>
          </a:p>
          <a:p>
            <a:r>
              <a:rPr lang="ru-RU" sz="2000" dirty="0">
                <a:latin typeface="Georgia" pitchFamily="18" charset="0"/>
              </a:rPr>
              <a:t>Сколько радости испытывает ученик, когда он находится в поиске вместе с учителем. Что может быть интереснее для учителя, чем следить за работой мысли ребят, иногда направлять их по пути познания, а иногда и просто не мешать суметь вовремя отойти в сторону дать детям насладиться радостью своего открытия.</a:t>
            </a:r>
          </a:p>
        </p:txBody>
      </p:sp>
    </p:spTree>
    <p:extLst>
      <p:ext uri="{BB962C8B-B14F-4D97-AF65-F5344CB8AC3E}">
        <p14:creationId xmlns:p14="http://schemas.microsoft.com/office/powerpoint/2010/main" val="558444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6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01000" cy="1872207"/>
          </a:xfrm>
        </p:spPr>
        <p:txBody>
          <a:bodyPr>
            <a:noAutofit/>
          </a:bodyPr>
          <a:lstStyle/>
          <a:p>
            <a:r>
              <a:rPr lang="ru-RU" dirty="0"/>
              <a:t>Спасибо за внимание!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441780"/>
            <a:ext cx="7534620" cy="2795532"/>
          </a:xfrm>
        </p:spPr>
        <p:txBody>
          <a:bodyPr>
            <a:normAutofit/>
          </a:bodyPr>
          <a:lstStyle/>
          <a:p>
            <a:pPr algn="l"/>
            <a:r>
              <a:rPr lang="ru-RU" sz="4800" dirty="0">
                <a:solidFill>
                  <a:schemeClr val="tx1"/>
                </a:solidFill>
              </a:rPr>
              <a:t>Творческих вам успехов!!!</a:t>
            </a:r>
          </a:p>
          <a:p>
            <a:pPr algn="l"/>
            <a:endParaRPr lang="ru-RU" sz="4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2927</Words>
  <Application>Microsoft Office PowerPoint</Application>
  <PresentationFormat>Экран (4:3)</PresentationFormat>
  <Paragraphs>203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Arial</vt:lpstr>
      <vt:lpstr>Arimo</vt:lpstr>
      <vt:lpstr>Calibri</vt:lpstr>
      <vt:lpstr>Georgia</vt:lpstr>
      <vt:lpstr>Liberation Sans</vt:lpstr>
      <vt:lpstr>Open Sans</vt:lpstr>
      <vt:lpstr>PT Sans Narrow</vt:lpstr>
      <vt:lpstr>Roboto</vt:lpstr>
      <vt:lpstr>Symbol</vt:lpstr>
      <vt:lpstr>Times New Roman</vt:lpstr>
      <vt:lpstr>Тема Office</vt:lpstr>
      <vt:lpstr>       «Организация проектной деятельности  учащихся на уроках биологии в рамках  ФГОС  ООО»    Руководитель: учитель биологии  ЧОУ «Школа народного искусства Императрицы Александры Федоровны»  Елена Дмитриевна Семенская   2020 год      </vt:lpstr>
      <vt:lpstr>Девиз проектной деятельности</vt:lpstr>
      <vt:lpstr>Презентация PowerPoint</vt:lpstr>
      <vt:lpstr>Презентация PowerPoint</vt:lpstr>
      <vt:lpstr>Презентация PowerPoint</vt:lpstr>
      <vt:lpstr>Правила выбора темы проекта</vt:lpstr>
      <vt:lpstr>Презентация PowerPoint</vt:lpstr>
      <vt:lpstr>Материалы нашего исследования</vt:lpstr>
      <vt:lpstr>            5 класс. Раздел: Царство Грибы. </vt:lpstr>
      <vt:lpstr>       5 класс. Раздел: Царство Растения. Отдел Покрытосеменные.         Зачем растениям цветки? Выполнил  Александр Полежаев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чём достоинства проектной деятельности?</vt:lpstr>
      <vt:lpstr>Результат.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Крапива двудомная</dc:title>
  <dc:creator>Любовь</dc:creator>
  <cp:lastModifiedBy>Елена Семенская</cp:lastModifiedBy>
  <cp:revision>95</cp:revision>
  <dcterms:created xsi:type="dcterms:W3CDTF">2014-04-19T12:51:36Z</dcterms:created>
  <dcterms:modified xsi:type="dcterms:W3CDTF">2020-05-23T14:30:55Z</dcterms:modified>
</cp:coreProperties>
</file>